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5" r:id="rId2"/>
    <p:sldId id="310" r:id="rId3"/>
    <p:sldId id="311" r:id="rId4"/>
    <p:sldId id="320" r:id="rId5"/>
    <p:sldId id="321" r:id="rId6"/>
    <p:sldId id="322" r:id="rId7"/>
    <p:sldId id="329" r:id="rId8"/>
    <p:sldId id="330" r:id="rId9"/>
    <p:sldId id="323" r:id="rId10"/>
    <p:sldId id="324" r:id="rId11"/>
    <p:sldId id="327" r:id="rId12"/>
    <p:sldId id="325" r:id="rId13"/>
    <p:sldId id="328" r:id="rId14"/>
    <p:sldId id="326" r:id="rId15"/>
  </p:sldIdLst>
  <p:sldSz cx="12188825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9" autoAdjust="0"/>
  </p:normalViewPr>
  <p:slideViewPr>
    <p:cSldViewPr showGuides="1">
      <p:cViewPr varScale="1">
        <p:scale>
          <a:sx n="111" d="100"/>
          <a:sy n="111" d="100"/>
        </p:scale>
        <p:origin x="456" y="10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1/24/2019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1/24/2019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1/24/2019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1/24/2019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1/24/2019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1/24/2019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1/24/2019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1/24/2019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1/24/2019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1/24/2019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1/24/2019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1/24/2019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1/24/2019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Model Railroading</a:t>
            </a:r>
            <a:br>
              <a:rPr lang="en-US" dirty="0"/>
            </a:br>
            <a:r>
              <a:rPr lang="en-US" dirty="0"/>
              <a:t>3D Printing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Presented by Jim Tatum</a:t>
            </a:r>
          </a:p>
          <a:p>
            <a:r>
              <a:rPr lang="it-IT" dirty="0"/>
              <a:t>IVD MEet</a:t>
            </a:r>
          </a:p>
          <a:p>
            <a:r>
              <a:rPr lang="it-IT" dirty="0"/>
              <a:t>January 2019</a:t>
            </a: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85800"/>
          </a:xfrm>
        </p:spPr>
        <p:txBody>
          <a:bodyPr/>
          <a:lstStyle/>
          <a:p>
            <a:r>
              <a:rPr lang="en-US" dirty="0"/>
              <a:t>How does 3D printing work?</a:t>
            </a:r>
          </a:p>
        </p:txBody>
      </p:sp>
      <p:pic>
        <p:nvPicPr>
          <p:cNvPr id="3" name="TT Demo compressed">
            <a:hlinkClick r:id="" action="ppaction://media"/>
            <a:extLst>
              <a:ext uri="{FF2B5EF4-FFF2-40B4-BE49-F238E27FC236}">
                <a16:creationId xmlns:a16="http://schemas.microsoft.com/office/drawing/2014/main" id="{C10AA0A5-F813-4002-82A2-880A029426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0463" y="14478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283419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00995-6900-46EA-9B0E-3B5BFEC9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B36B3-7671-40BC-B92E-CE0186A0F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1905000"/>
            <a:ext cx="7162799" cy="4114801"/>
          </a:xfrm>
        </p:spPr>
        <p:txBody>
          <a:bodyPr/>
          <a:lstStyle/>
          <a:p>
            <a:pPr lvl="1"/>
            <a:r>
              <a:rPr lang="en-US" dirty="0"/>
              <a:t>You can download design files off the internet from several websites and there are several thousand STL files available to download at no cost.</a:t>
            </a:r>
          </a:p>
          <a:p>
            <a:pPr lvl="1"/>
            <a:r>
              <a:rPr lang="en-US" dirty="0"/>
              <a:t>Don’t need to know how to use AutoCAD programs. Someone as already done the work for you. </a:t>
            </a:r>
          </a:p>
          <a:p>
            <a:pPr lvl="1"/>
            <a:r>
              <a:rPr lang="en-US" dirty="0"/>
              <a:t>But this doesn’t mean there is a file for everything you want to print.</a:t>
            </a:r>
          </a:p>
          <a:p>
            <a:pPr lvl="1"/>
            <a:r>
              <a:rPr lang="en-US" dirty="0"/>
              <a:t>Places to find STL design files on the internet</a:t>
            </a:r>
          </a:p>
          <a:p>
            <a:pPr lvl="2"/>
            <a:r>
              <a:rPr lang="en-US" dirty="0"/>
              <a:t>Thingiverse.com, stlfinder.com, cults3d.com and many more.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00995-6900-46EA-9B0E-3B5BFEC9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Printer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B36B3-7671-40BC-B92E-CE0186A0F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1905000"/>
            <a:ext cx="7162799" cy="4114801"/>
          </a:xfrm>
        </p:spPr>
        <p:txBody>
          <a:bodyPr/>
          <a:lstStyle/>
          <a:p>
            <a:pPr lvl="1"/>
            <a:r>
              <a:rPr lang="en-US" sz="2800" dirty="0"/>
              <a:t>Money savings</a:t>
            </a:r>
          </a:p>
          <a:p>
            <a:pPr lvl="2"/>
            <a:r>
              <a:rPr lang="en-US" sz="2400" dirty="0"/>
              <a:t>You can print your own buildings, scenery accessories, trucks and even loco shells</a:t>
            </a:r>
          </a:p>
          <a:p>
            <a:pPr lvl="2"/>
            <a:r>
              <a:rPr lang="en-US" sz="2400" dirty="0"/>
              <a:t>Cost of filament is cheap. $18-35 for a 2KG spool</a:t>
            </a:r>
          </a:p>
          <a:p>
            <a:pPr lvl="3"/>
            <a:r>
              <a:rPr lang="en-US" sz="2000" dirty="0"/>
              <a:t>2KG = 1000ft of filament.</a:t>
            </a:r>
          </a:p>
          <a:p>
            <a:pPr lvl="2"/>
            <a:r>
              <a:rPr lang="en-US" sz="2400" dirty="0"/>
              <a:t>Replacement parts are inexpensive, nozzles, Bowden tubes, stepper motors, etc.</a:t>
            </a:r>
          </a:p>
          <a:p>
            <a:pPr marL="46355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00995-6900-46EA-9B0E-3B5BFEC9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Printer Disadvantages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B36B3-7671-40BC-B92E-CE0186A0F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1905000"/>
            <a:ext cx="7162799" cy="4114801"/>
          </a:xfrm>
        </p:spPr>
        <p:txBody>
          <a:bodyPr/>
          <a:lstStyle/>
          <a:p>
            <a:pPr lvl="1"/>
            <a:r>
              <a:rPr lang="en-US" dirty="0"/>
              <a:t>Constantly leveling 3d printer bed (unless auto-level)</a:t>
            </a:r>
          </a:p>
          <a:p>
            <a:pPr lvl="1"/>
            <a:r>
              <a:rPr lang="en-US" dirty="0"/>
              <a:t>Constantly tweaking slicer settings for optimal print results</a:t>
            </a:r>
          </a:p>
          <a:p>
            <a:pPr lvl="1"/>
            <a:r>
              <a:rPr lang="en-US" dirty="0"/>
              <a:t>Each roll of filament is different even from the same manufacturer and same color. Temp towers are needed for each spool to obtain optimal hotend temperature settings.</a:t>
            </a:r>
          </a:p>
          <a:p>
            <a:pPr lvl="1"/>
            <a:r>
              <a:rPr lang="en-US" dirty="0"/>
              <a:t>Once you have all these completed and printing perfectly, be prepared to start all over again after about 12 prints. These things go out of adjustment.</a:t>
            </a:r>
          </a:p>
        </p:txBody>
      </p:sp>
    </p:spTree>
    <p:extLst>
      <p:ext uri="{BB962C8B-B14F-4D97-AF65-F5344CB8AC3E}">
        <p14:creationId xmlns:p14="http://schemas.microsoft.com/office/powerpoint/2010/main" val="898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00995-6900-46EA-9B0E-3B5BFEC9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B36B3-7671-40BC-B92E-CE0186A0F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1904999"/>
            <a:ext cx="7162799" cy="4114801"/>
          </a:xfrm>
        </p:spPr>
        <p:txBody>
          <a:bodyPr/>
          <a:lstStyle/>
          <a:p>
            <a:r>
              <a:rPr lang="en-US" dirty="0"/>
              <a:t>Online resellers</a:t>
            </a:r>
          </a:p>
          <a:p>
            <a:pPr lvl="1"/>
            <a:r>
              <a:rPr lang="en-US" dirty="0"/>
              <a:t>Banggood.com – China</a:t>
            </a:r>
          </a:p>
          <a:p>
            <a:pPr lvl="1"/>
            <a:r>
              <a:rPr lang="en-US" dirty="0"/>
              <a:t>Aliexpress.com – China </a:t>
            </a:r>
          </a:p>
          <a:p>
            <a:pPr lvl="1"/>
            <a:r>
              <a:rPr lang="en-US" dirty="0"/>
              <a:t>Gearbest.com – China</a:t>
            </a:r>
          </a:p>
          <a:p>
            <a:pPr lvl="1"/>
            <a:r>
              <a:rPr lang="en-US" dirty="0"/>
              <a:t>Amazon.com </a:t>
            </a:r>
          </a:p>
          <a:p>
            <a:pPr lvl="1"/>
            <a:r>
              <a:rPr lang="en-US" dirty="0"/>
              <a:t>Makergeeks.com – US Filament Manufacturer in Springfield, MO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EECAA-E29E-46DC-B94A-0D9048CC7EBC}"/>
              </a:ext>
            </a:extLst>
          </p:cNvPr>
          <p:cNvSpPr txBox="1"/>
          <p:nvPr/>
        </p:nvSpPr>
        <p:spPr>
          <a:xfrm>
            <a:off x="7389812" y="2228671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Chinese Vendors are 30-60% less than US Vendors, but shipping can take up to 2 weeks to deliver.</a:t>
            </a:r>
          </a:p>
        </p:txBody>
      </p:sp>
    </p:spTree>
    <p:extLst>
      <p:ext uri="{BB962C8B-B14F-4D97-AF65-F5344CB8AC3E}">
        <p14:creationId xmlns:p14="http://schemas.microsoft.com/office/powerpoint/2010/main" val="17481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85800"/>
          </a:xfrm>
        </p:spPr>
        <p:txBody>
          <a:bodyPr/>
          <a:lstStyle/>
          <a:p>
            <a:r>
              <a:rPr lang="en-US" b="1" dirty="0"/>
              <a:t>What is 3D printing?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3" y="1143000"/>
            <a:ext cx="9134391" cy="5486399"/>
          </a:xfrm>
        </p:spPr>
        <p:txBody>
          <a:bodyPr>
            <a:normAutofit/>
          </a:bodyPr>
          <a:lstStyle/>
          <a:p>
            <a:r>
              <a:rPr lang="en-US" b="1" dirty="0"/>
              <a:t>3D printing refers to a number of different technologies for creating objects using “additive” manufacturing processes</a:t>
            </a:r>
            <a:endParaRPr lang="en-US" dirty="0"/>
          </a:p>
          <a:p>
            <a:r>
              <a:rPr lang="en-US" b="1" dirty="0"/>
              <a:t>An “additive” manufacturing process builds an object by combining many thin layers of material</a:t>
            </a:r>
          </a:p>
          <a:p>
            <a:r>
              <a:rPr lang="en-US" b="1" dirty="0"/>
              <a:t>Developed in the early 1980s for rapid prototyping in manufacturing</a:t>
            </a:r>
          </a:p>
          <a:p>
            <a:r>
              <a:rPr lang="en-US" b="1" dirty="0"/>
              <a:t>Technology has rapidly developed and is now being tested out in many other fields:</a:t>
            </a:r>
          </a:p>
          <a:p>
            <a:pPr marL="0" indent="0">
              <a:buNone/>
            </a:pPr>
            <a:r>
              <a:rPr lang="en-US" b="1" dirty="0"/>
              <a:t>	• Aerospace - Rocket and jet engines</a:t>
            </a:r>
          </a:p>
          <a:p>
            <a:pPr marL="0" indent="0">
              <a:buNone/>
            </a:pPr>
            <a:r>
              <a:rPr lang="en-US" b="1" dirty="0"/>
              <a:t>	• Medical / Biotech - Prosthetics, hearing aids, organs?</a:t>
            </a:r>
          </a:p>
          <a:p>
            <a:pPr marL="0" indent="0">
              <a:buNone/>
            </a:pPr>
            <a:r>
              <a:rPr lang="en-US" b="1" dirty="0"/>
              <a:t>	• Fashion - Jewelry, eyewear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3D Printing?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64C62-EC26-42F6-8E0E-E434957BB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2286000"/>
            <a:ext cx="9134391" cy="4114801"/>
          </a:xfrm>
        </p:spPr>
        <p:txBody>
          <a:bodyPr>
            <a:normAutofit/>
          </a:bodyPr>
          <a:lstStyle/>
          <a:p>
            <a:r>
              <a:rPr lang="en-US" sz="2800" b="1" dirty="0"/>
              <a:t>Main types of 3D printing:</a:t>
            </a:r>
          </a:p>
          <a:p>
            <a:pPr lvl="1"/>
            <a:r>
              <a:rPr lang="en-US" sz="2400" b="1" dirty="0"/>
              <a:t> SLS - Selective laser sintering (melt powder together with a laser)</a:t>
            </a:r>
          </a:p>
          <a:p>
            <a:pPr lvl="1"/>
            <a:r>
              <a:rPr lang="en-US" sz="2400" b="1" dirty="0"/>
              <a:t> SLA - Stereolithography (use UV light to cure plastic resin)</a:t>
            </a:r>
          </a:p>
          <a:p>
            <a:pPr lvl="1"/>
            <a:r>
              <a:rPr lang="en-US" sz="2400" b="1" dirty="0"/>
              <a:t> FDM - Fused deposition modeling (melt plastic and extrude it)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62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3D Printing?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64C62-EC26-42F6-8E0E-E434957BB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2286000"/>
            <a:ext cx="9134391" cy="4114801"/>
          </a:xfrm>
        </p:spPr>
        <p:txBody>
          <a:bodyPr>
            <a:normAutofit/>
          </a:bodyPr>
          <a:lstStyle/>
          <a:p>
            <a:r>
              <a:rPr lang="en-US" sz="3200" b="1" dirty="0"/>
              <a:t>Materials used in 3D printing, called filament</a:t>
            </a:r>
          </a:p>
          <a:p>
            <a:pPr lvl="1"/>
            <a:r>
              <a:rPr lang="en-US" sz="2800" b="1" dirty="0"/>
              <a:t> Plastic - Acrylic, vinyl, ABS, PLA, PETG</a:t>
            </a:r>
          </a:p>
          <a:p>
            <a:pPr lvl="1"/>
            <a:r>
              <a:rPr lang="en-US" sz="2800" b="1" dirty="0"/>
              <a:t>Metal - Steel, gold, silver, …</a:t>
            </a:r>
          </a:p>
          <a:p>
            <a:pPr lvl="1"/>
            <a:r>
              <a:rPr lang="en-US" sz="2800" b="1" dirty="0"/>
              <a:t>Carbon based PLA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5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3D Printed Model Trains?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64C62-EC26-42F6-8E0E-E434957BB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2286000"/>
            <a:ext cx="9134391" cy="4114801"/>
          </a:xfrm>
        </p:spPr>
        <p:txBody>
          <a:bodyPr>
            <a:normAutofit/>
          </a:bodyPr>
          <a:lstStyle/>
          <a:p>
            <a:r>
              <a:rPr lang="en-US" sz="2800" b="1" dirty="0"/>
              <a:t>Why use 3D printing for model trains?</a:t>
            </a:r>
          </a:p>
          <a:p>
            <a:pPr lvl="1"/>
            <a:r>
              <a:rPr lang="en-US" sz="2800" b="1" dirty="0"/>
              <a:t> Create unique models that can be shared with others</a:t>
            </a:r>
          </a:p>
          <a:p>
            <a:pPr lvl="1"/>
            <a:r>
              <a:rPr lang="en-US" sz="2800" b="1" dirty="0"/>
              <a:t> Easy to make variations of models using copy and paste</a:t>
            </a:r>
          </a:p>
          <a:p>
            <a:pPr lvl="1"/>
            <a:r>
              <a:rPr lang="en-US" sz="2800" b="1" dirty="0"/>
              <a:t> Easy to make duplicates for building fleets of cars or replacing broken models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56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 of things can you make?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64C62-EC26-42F6-8E0E-E434957BB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2286000"/>
            <a:ext cx="9134391" cy="4114801"/>
          </a:xfrm>
        </p:spPr>
        <p:txBody>
          <a:bodyPr>
            <a:normAutofit/>
          </a:bodyPr>
          <a:lstStyle/>
          <a:p>
            <a:r>
              <a:rPr lang="en-US" dirty="0"/>
              <a:t> Scenery Details</a:t>
            </a:r>
          </a:p>
          <a:p>
            <a:r>
              <a:rPr lang="en-US" dirty="0"/>
              <a:t> Animals</a:t>
            </a:r>
          </a:p>
          <a:p>
            <a:r>
              <a:rPr lang="en-US" dirty="0"/>
              <a:t> Figures</a:t>
            </a:r>
          </a:p>
          <a:p>
            <a:r>
              <a:rPr lang="en-US" dirty="0"/>
              <a:t> Small Buildings</a:t>
            </a:r>
          </a:p>
          <a:p>
            <a:r>
              <a:rPr lang="en-US" dirty="0"/>
              <a:t> Vehicles</a:t>
            </a:r>
          </a:p>
          <a:p>
            <a:r>
              <a:rPr lang="en-US" dirty="0"/>
              <a:t> And more…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B33A0-BCDC-4832-9C54-CA31DB3A6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812" y="1524000"/>
            <a:ext cx="1908896" cy="2083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91B3C-E0C7-4DB9-878D-36F2145D1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92" y="2562700"/>
            <a:ext cx="2345255" cy="2083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4DF6D-7146-4DE3-8D2E-82CA22587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290" y="4668832"/>
            <a:ext cx="3585113" cy="186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85800"/>
          </a:xfrm>
        </p:spPr>
        <p:txBody>
          <a:bodyPr/>
          <a:lstStyle/>
          <a:p>
            <a:r>
              <a:rPr lang="en-US" dirty="0"/>
              <a:t>Design file needs to be converted to </a:t>
            </a:r>
            <a:r>
              <a:rPr lang="en-US" dirty="0" err="1"/>
              <a:t>gcode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64C62-EC26-42F6-8E0E-E434957BB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1439" y="1447800"/>
            <a:ext cx="9134391" cy="4114801"/>
          </a:xfrm>
        </p:spPr>
        <p:txBody>
          <a:bodyPr>
            <a:normAutofit/>
          </a:bodyPr>
          <a:lstStyle/>
          <a:p>
            <a:r>
              <a:rPr lang="en-US" dirty="0"/>
              <a:t> Starts with a STL or AutoCAD file</a:t>
            </a:r>
          </a:p>
          <a:p>
            <a:pPr lvl="1"/>
            <a:r>
              <a:rPr lang="en-US" dirty="0"/>
              <a:t>File is places in a slicing program such as….</a:t>
            </a:r>
          </a:p>
          <a:p>
            <a:pPr lvl="2"/>
            <a:r>
              <a:rPr lang="en-US" dirty="0" err="1"/>
              <a:t>Cura</a:t>
            </a:r>
            <a:r>
              <a:rPr lang="en-US" dirty="0"/>
              <a:t> (free)</a:t>
            </a:r>
          </a:p>
          <a:p>
            <a:pPr lvl="2"/>
            <a:r>
              <a:rPr lang="en-US" dirty="0"/>
              <a:t>Slic3r (free)</a:t>
            </a:r>
          </a:p>
          <a:p>
            <a:pPr lvl="2"/>
            <a:r>
              <a:rPr lang="en-US" dirty="0" err="1"/>
              <a:t>Repetier</a:t>
            </a:r>
            <a:r>
              <a:rPr lang="en-US" dirty="0"/>
              <a:t> (free)</a:t>
            </a:r>
          </a:p>
          <a:p>
            <a:pPr lvl="2"/>
            <a:r>
              <a:rPr lang="en-US" dirty="0"/>
              <a:t>Simply3d (paid program)</a:t>
            </a:r>
          </a:p>
          <a:p>
            <a:pPr lvl="1"/>
            <a:r>
              <a:rPr lang="en-US" dirty="0"/>
              <a:t>The slicing program then slices the design file into layers and creates a new file that the 3d printing firmware can read called a </a:t>
            </a:r>
            <a:r>
              <a:rPr lang="en-US" dirty="0" err="1"/>
              <a:t>gcode</a:t>
            </a:r>
            <a:r>
              <a:rPr lang="en-US" dirty="0"/>
              <a:t> file.</a:t>
            </a:r>
          </a:p>
        </p:txBody>
      </p:sp>
    </p:spTree>
    <p:extLst>
      <p:ext uri="{BB962C8B-B14F-4D97-AF65-F5344CB8AC3E}">
        <p14:creationId xmlns:p14="http://schemas.microsoft.com/office/powerpoint/2010/main" val="835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69517A-4A47-463C-A605-2A65D2532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85800"/>
          </a:xfrm>
        </p:spPr>
        <p:txBody>
          <a:bodyPr/>
          <a:lstStyle/>
          <a:p>
            <a:r>
              <a:rPr lang="en-US" dirty="0"/>
              <a:t>How does 3D printing work?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D64C62-EC26-42F6-8E0E-E434957BB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1439" y="1447800"/>
            <a:ext cx="9134391" cy="4114801"/>
          </a:xfrm>
        </p:spPr>
        <p:txBody>
          <a:bodyPr>
            <a:normAutofit/>
          </a:bodyPr>
          <a:lstStyle/>
          <a:p>
            <a:r>
              <a:rPr lang="en-US" dirty="0"/>
              <a:t> The 3D printing process works by melting plastic filament which is deposited a layer at a time through a heated extruder onto a movable build platform.</a:t>
            </a:r>
          </a:p>
          <a:p>
            <a:r>
              <a:rPr lang="en-US" dirty="0"/>
              <a:t> Each layer hardens as it is deposited and bonds to the previous layer.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BCB2DE-0076-49AE-A8B7-91E3DCDFA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112" y="3124200"/>
            <a:ext cx="4800600" cy="35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6418</TotalTime>
  <Words>630</Words>
  <Application>Microsoft Office PowerPoint</Application>
  <PresentationFormat>Custom</PresentationFormat>
  <Paragraphs>73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Corbel</vt:lpstr>
      <vt:lpstr>Digital Blue Tunnel 16x9</vt:lpstr>
      <vt:lpstr>Model Railroading 3D Printing</vt:lpstr>
      <vt:lpstr>What is 3D printing?</vt:lpstr>
      <vt:lpstr>What is 3D Printing?</vt:lpstr>
      <vt:lpstr>What is 3D Printing?</vt:lpstr>
      <vt:lpstr>3D Printed Model Trains?</vt:lpstr>
      <vt:lpstr>What kind of things can you make?</vt:lpstr>
      <vt:lpstr>Design file needs to be converted to gcode</vt:lpstr>
      <vt:lpstr>PowerPoint Presentation</vt:lpstr>
      <vt:lpstr>How does 3D printing work?</vt:lpstr>
      <vt:lpstr>How does 3D printing work?</vt:lpstr>
      <vt:lpstr>3D Printer </vt:lpstr>
      <vt:lpstr>3D Printer advantages</vt:lpstr>
      <vt:lpstr>3D Printer Disadvantages</vt:lpstr>
      <vt:lpstr>3D Printer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 Railroading 3D Printing</dc:title>
  <dc:creator>Jim Tatum</dc:creator>
  <cp:lastModifiedBy>Jim Tatum</cp:lastModifiedBy>
  <cp:revision>14</cp:revision>
  <dcterms:created xsi:type="dcterms:W3CDTF">2019-01-15T03:05:10Z</dcterms:created>
  <dcterms:modified xsi:type="dcterms:W3CDTF">2019-01-26T03:47:43Z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